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7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408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8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0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689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0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7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5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0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2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983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5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5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955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1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08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F260D6-D517-4679-8A1A-033E8FD2284A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F4A45A-CB58-493D-86DC-E9E3F0A4370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080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آفات خزن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السابعة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2159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28048"/>
            <a:ext cx="9601196" cy="4947820"/>
          </a:xfrm>
        </p:spPr>
        <p:txBody>
          <a:bodyPr>
            <a:normAutofit fontScale="85000" lnSpcReduction="10000"/>
          </a:bodyPr>
          <a:lstStyle/>
          <a:p>
            <a:r>
              <a:rPr lang="ar-IQ" b="1" dirty="0"/>
              <a:t>بعض أمراض المخازن على الخضروات</a:t>
            </a:r>
            <a:endParaRPr lang="en-US" dirty="0"/>
          </a:p>
          <a:p>
            <a:pPr lvl="0"/>
            <a:r>
              <a:rPr lang="ar-IQ" b="1" dirty="0"/>
              <a:t>الجلد المنزلق في البصل : </a:t>
            </a:r>
            <a:r>
              <a:rPr lang="ar-IQ" dirty="0"/>
              <a:t>لا تظهر أي أعراض للمرض على السطح الخارجي للأبصال و لكن عند الضغط على عنق البصلة تظهر عليها درجات مختلفة من ليونة الأنسجة و يعتمد هذا على شدة الإصابة بالمرض و عند عمل مقطع طولي في البصلة تظهر مناطق مشبعة بالماء على واحد أو اكثر من الأوراق الحرشفية و تظهر كأنها طهيت .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يمتد العفن طوليا" من القمة الى القاعدة و لا ينتقل من ورقة داخلية الى أخرى إلا بعد التعفن التام للورقة الأولى ثم تتعفن البصلة بأكملها و تصاب بفطريات التعفن الثانوية و عند الضغط بقوة على قواعد الأوراق ينزلق الجزء الوسطي للبصلة الى القمة لذلك يعرف المرض بالبصل المنزلق في المخازن</a:t>
            </a:r>
            <a:r>
              <a:rPr lang="ar-IQ" b="1" dirty="0"/>
              <a:t> </a:t>
            </a:r>
            <a:r>
              <a:rPr lang="ar-IQ" dirty="0"/>
              <a:t>. تتكاثر البكتريا بسرعة في الأبصال المصابة و إذا اختلطت مع أبصال مجروحة عندما يكون الجو دافئ يتعفن المحصول خلال عشرة (10) أيام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en-US" b="1" i="1" dirty="0"/>
              <a:t>Pseudomonas </a:t>
            </a:r>
            <a:r>
              <a:rPr lang="en-US" b="1" i="1" dirty="0" err="1"/>
              <a:t>alliicola</a:t>
            </a:r>
            <a:r>
              <a:rPr lang="ar-IQ" b="1" dirty="0"/>
              <a:t> : </a:t>
            </a:r>
            <a:r>
              <a:rPr lang="ar-IQ" dirty="0"/>
              <a:t>بكتريا سالبة لصبغة كرام متحركة لها سوط واحد أو عدة أسواط , الدرجة المثلى لنموها هي 30° م .</a:t>
            </a:r>
            <a:endParaRPr lang="en-US" dirty="0"/>
          </a:p>
          <a:p>
            <a:r>
              <a:rPr lang="ar-IQ" b="1" dirty="0"/>
              <a:t>المقاومة :</a:t>
            </a:r>
            <a:endParaRPr lang="en-US" dirty="0"/>
          </a:p>
          <a:p>
            <a:pPr lvl="0"/>
            <a:r>
              <a:rPr lang="ar-IQ" dirty="0"/>
              <a:t>الحصاد بعد النضج المناسب للمحصول و التجفيف السريع للمحصول بعد الحصاد .</a:t>
            </a:r>
            <a:endParaRPr lang="en-US" dirty="0"/>
          </a:p>
          <a:p>
            <a:pPr lvl="0"/>
            <a:r>
              <a:rPr lang="ar-IQ" dirty="0"/>
              <a:t>عدم إزالة الأوراق من الرقبة إلا بعد جفافها تماما" .</a:t>
            </a:r>
            <a:endParaRPr lang="en-US" dirty="0"/>
          </a:p>
          <a:p>
            <a:pPr lvl="0"/>
            <a:r>
              <a:rPr lang="ar-IQ" dirty="0"/>
              <a:t>خزن أو شحن المحصول في غرف مكيفة ذات رطوبة (60-70 %) و حرارة (3-4° م) </a:t>
            </a:r>
            <a:r>
              <a:rPr lang="ar-IQ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5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750627"/>
            <a:ext cx="7328847" cy="5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3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32513"/>
            <a:ext cx="9601196" cy="5043355"/>
          </a:xfrm>
        </p:spPr>
        <p:txBody>
          <a:bodyPr/>
          <a:lstStyle/>
          <a:p>
            <a:pPr lvl="0"/>
            <a:r>
              <a:rPr lang="ar-IQ" b="1" dirty="0"/>
              <a:t>العفن الأسود في البصل : </a:t>
            </a:r>
            <a:r>
              <a:rPr lang="ar-IQ" dirty="0"/>
              <a:t>تشاهد أجسام صغيرة سوداء بشكل خطوط طويلة على الحراشف الخارجية للبصلة و بينها أيضا", فتجف الحراشف و تصبح هشـــة سهلة الكسر , تحدث الإصابة من قاعدة البصلة أو من الجانب عن طريق الجروح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en-US" b="1" i="1" dirty="0" err="1"/>
              <a:t>Aspergillus</a:t>
            </a:r>
            <a:r>
              <a:rPr lang="en-US" b="1" dirty="0"/>
              <a:t> </a:t>
            </a:r>
            <a:r>
              <a:rPr lang="en-US" b="1" i="1" dirty="0" err="1"/>
              <a:t>niger</a:t>
            </a:r>
            <a:endParaRPr lang="en-US" dirty="0"/>
          </a:p>
          <a:p>
            <a:r>
              <a:rPr lang="ar-IQ" b="1" dirty="0"/>
              <a:t>المقاومة :</a:t>
            </a:r>
            <a:r>
              <a:rPr lang="ar-IQ" dirty="0"/>
              <a:t> ترك البصل ليجف تماما" و تندمل الجروح ثم ينقل الى مخازن نظيفة و جافة جيدة التهوية تحت درجة حرارة منخفضة تزيد قليلا"عن الصفر المئوي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841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28048"/>
            <a:ext cx="9601196" cy="4947820"/>
          </a:xfrm>
        </p:spPr>
        <p:txBody>
          <a:bodyPr/>
          <a:lstStyle/>
          <a:p>
            <a:r>
              <a:rPr lang="ar-IQ" dirty="0"/>
              <a:t>بصل مصاب بالعفن الأسود              الفطر </a:t>
            </a:r>
            <a:r>
              <a:rPr lang="en-US" i="1" dirty="0" err="1"/>
              <a:t>Aspergillus</a:t>
            </a:r>
            <a:r>
              <a:rPr lang="en-US" i="1" dirty="0"/>
              <a:t> </a:t>
            </a:r>
            <a:r>
              <a:rPr lang="en-US" i="1" dirty="0" err="1"/>
              <a:t>niger</a:t>
            </a:r>
            <a:r>
              <a:rPr lang="ar-IQ" dirty="0"/>
              <a:t>  </a:t>
            </a:r>
            <a:r>
              <a:rPr lang="ar-IQ" dirty="0" smtClean="0"/>
              <a:t>   </a:t>
            </a:r>
            <a:r>
              <a:rPr lang="ar-IQ" dirty="0"/>
              <a:t>نمو الفطر </a:t>
            </a:r>
            <a:r>
              <a:rPr lang="en-US" i="1" dirty="0" err="1"/>
              <a:t>Aspergillus</a:t>
            </a:r>
            <a:r>
              <a:rPr lang="en-US" i="1" dirty="0"/>
              <a:t> </a:t>
            </a:r>
            <a:r>
              <a:rPr lang="en-US" i="1" dirty="0" err="1"/>
              <a:t>niger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72" y="1876996"/>
            <a:ext cx="2994543" cy="3049923"/>
          </a:xfrm>
          <a:prstGeom prst="rect">
            <a:avLst/>
          </a:prstGeom>
        </p:spPr>
      </p:pic>
      <p:pic>
        <p:nvPicPr>
          <p:cNvPr id="5" name="صورة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2" y="1947384"/>
            <a:ext cx="2975212" cy="3022628"/>
          </a:xfrm>
          <a:prstGeom prst="rect">
            <a:avLst/>
          </a:prstGeom>
        </p:spPr>
      </p:pic>
      <p:pic>
        <p:nvPicPr>
          <p:cNvPr id="6" name="صورة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97" y="1947384"/>
            <a:ext cx="3079027" cy="2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36979"/>
            <a:ext cx="9601196" cy="5138889"/>
          </a:xfrm>
        </p:spPr>
        <p:txBody>
          <a:bodyPr/>
          <a:lstStyle/>
          <a:p>
            <a:pPr lvl="0"/>
            <a:r>
              <a:rPr lang="ar-IQ" b="1" dirty="0"/>
              <a:t>عفن الرقبة في البصل : </a:t>
            </a:r>
            <a:r>
              <a:rPr lang="ar-IQ" dirty="0"/>
              <a:t>يصيب الأبصال بعد الجمع إذ تحدث العدوى خلال أنسجة الرقبة بعد تقطيع قمة البصلة و تظهر أعراض المرض</a:t>
            </a:r>
            <a:r>
              <a:rPr lang="ar-IQ" b="1" dirty="0"/>
              <a:t> </a:t>
            </a:r>
            <a:r>
              <a:rPr lang="ar-IQ" dirty="0"/>
              <a:t>بعد ذلك بعدة أيام و تمتد الإصابة طوليا" الى الأسفل نحو قاعدة البصلة و تظهر الحراشف طرية و كأنها</a:t>
            </a:r>
            <a:r>
              <a:rPr lang="ar-IQ" b="1" dirty="0"/>
              <a:t> </a:t>
            </a:r>
            <a:r>
              <a:rPr lang="ar-IQ" dirty="0"/>
              <a:t>مسلوقة و هناك فاصل بين الأنسجة المصابة بحافة بنية واضحة عن السليمة , و ينمو على الأنسجة المصابة خيوط رمادية كثيفة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en-US" b="1" i="1" dirty="0"/>
              <a:t>Botrytis </a:t>
            </a:r>
            <a:r>
              <a:rPr lang="en-US" b="1" i="1" dirty="0" err="1"/>
              <a:t>allii</a:t>
            </a:r>
            <a:endParaRPr lang="en-US" dirty="0"/>
          </a:p>
          <a:p>
            <a:r>
              <a:rPr lang="ar-IQ" b="1" dirty="0"/>
              <a:t>المقاومة : </a:t>
            </a:r>
            <a:endParaRPr lang="en-US" dirty="0"/>
          </a:p>
          <a:p>
            <a:pPr lvl="0"/>
            <a:r>
              <a:rPr lang="ar-IQ" dirty="0"/>
              <a:t>عدم قلع المحصول إلا بعد نضجه تماما" .</a:t>
            </a:r>
            <a:endParaRPr lang="en-US" dirty="0"/>
          </a:p>
          <a:p>
            <a:pPr lvl="0"/>
            <a:r>
              <a:rPr lang="ar-IQ" dirty="0"/>
              <a:t>فرز الأبصال المتعفنة و التي تظهر عليها أعراض التعفن و إعدامها .</a:t>
            </a:r>
            <a:endParaRPr lang="en-US" dirty="0"/>
          </a:p>
          <a:p>
            <a:pPr lvl="0"/>
            <a:r>
              <a:rPr lang="ar-IQ" dirty="0"/>
              <a:t>التخزين في مخازن جيدة التهوية جافة و رطوبة لا تزيد عن 65 % .</a:t>
            </a:r>
            <a:endParaRPr lang="en-US" dirty="0"/>
          </a:p>
          <a:p>
            <a:pPr lvl="0"/>
            <a:r>
              <a:rPr lang="ar-IQ" dirty="0"/>
              <a:t>زراعة الأبصال الملونة بدلا" من البيضاءإذا أمكن ذلك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060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05218"/>
            <a:ext cx="9601196" cy="5070650"/>
          </a:xfrm>
        </p:spPr>
        <p:txBody>
          <a:bodyPr/>
          <a:lstStyle/>
          <a:p>
            <a:r>
              <a:rPr lang="ar-IQ" dirty="0"/>
              <a:t> بصل مصاب بعفن </a:t>
            </a:r>
            <a:r>
              <a:rPr lang="ar-IQ" dirty="0" smtClean="0"/>
              <a:t>الرقبة      </a:t>
            </a:r>
            <a:r>
              <a:rPr lang="ar-IQ" dirty="0"/>
              <a:t>الفطر  </a:t>
            </a:r>
            <a:r>
              <a:rPr lang="en-US" i="1" dirty="0"/>
              <a:t>Botrytis </a:t>
            </a:r>
            <a:r>
              <a:rPr lang="en-US" i="1" dirty="0" err="1" smtClean="0"/>
              <a:t>allii</a:t>
            </a:r>
            <a:r>
              <a:rPr lang="ar-IQ" i="1" dirty="0" smtClean="0"/>
              <a:t>  </a:t>
            </a:r>
            <a:r>
              <a:rPr lang="ar-IQ" dirty="0"/>
              <a:t>نمو الفطر  </a:t>
            </a:r>
            <a:r>
              <a:rPr lang="en-US" i="1" dirty="0"/>
              <a:t>Botrytis </a:t>
            </a:r>
            <a:r>
              <a:rPr lang="en-US" i="1" dirty="0" err="1"/>
              <a:t>allii</a:t>
            </a:r>
            <a:r>
              <a:rPr lang="en-US" dirty="0"/>
              <a:t> </a:t>
            </a:r>
            <a:r>
              <a:rPr lang="ar-IQ" dirty="0"/>
              <a:t>على وسط </a:t>
            </a:r>
            <a:r>
              <a:rPr lang="en-US" dirty="0"/>
              <a:t>PDA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82" y="1895578"/>
            <a:ext cx="3632470" cy="3317867"/>
          </a:xfrm>
          <a:prstGeom prst="rect">
            <a:avLst/>
          </a:prstGeom>
        </p:spPr>
      </p:pic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32" y="1895577"/>
            <a:ext cx="3057050" cy="3317867"/>
          </a:xfrm>
          <a:prstGeom prst="rect">
            <a:avLst/>
          </a:prstGeom>
        </p:spPr>
      </p:pic>
      <p:pic>
        <p:nvPicPr>
          <p:cNvPr id="6" name="صورة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7" y="1989702"/>
            <a:ext cx="3538041" cy="32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7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68991"/>
            <a:ext cx="9601196" cy="4906877"/>
          </a:xfrm>
        </p:spPr>
        <p:txBody>
          <a:bodyPr/>
          <a:lstStyle/>
          <a:p>
            <a:pPr lvl="0"/>
            <a:r>
              <a:rPr lang="ar-IQ" b="1" dirty="0"/>
              <a:t>التبقع الألترناري على الصليبيات : </a:t>
            </a:r>
            <a:r>
              <a:rPr lang="ar-IQ" dirty="0"/>
              <a:t>ينتشر على</a:t>
            </a:r>
            <a:r>
              <a:rPr lang="ar-IQ" b="1" dirty="0"/>
              <a:t> </a:t>
            </a:r>
            <a:r>
              <a:rPr lang="ar-IQ" dirty="0"/>
              <a:t>جميع محاصيل الخضر الصليبية في العراق منها اللهانة و القرنابيط و الشلغم و الفجل و يسبب تعفن للبذور و موت البادرات و تبقع للأوراق و تلون القرص الزهري في القرنابيط و يصبح بني و تكون الحافة الى الداخل و أحيانا" يغطي كل القرص و يكون النبات غير مرغوب في السوق و إذا تم التخزين في درجة حرارة عالية نوعا" ما تزداد الإصابة و إذا</a:t>
            </a:r>
            <a:r>
              <a:rPr lang="ar-IQ" b="1" dirty="0"/>
              <a:t> </a:t>
            </a:r>
            <a:r>
              <a:rPr lang="ar-IQ" dirty="0"/>
              <a:t>أريد الحصول على البذرة في نهاية الموسم تصبح ضامرة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en-US" b="1" i="1" dirty="0" err="1"/>
              <a:t>Alternaria</a:t>
            </a:r>
            <a:r>
              <a:rPr lang="en-US" b="1" dirty="0"/>
              <a:t> spp. </a:t>
            </a:r>
            <a:endParaRPr lang="en-US" dirty="0"/>
          </a:p>
          <a:p>
            <a:r>
              <a:rPr lang="ar-IQ" b="1" dirty="0"/>
              <a:t>المقاومة :</a:t>
            </a:r>
            <a:endParaRPr lang="en-US" dirty="0"/>
          </a:p>
          <a:p>
            <a:pPr lvl="0"/>
            <a:r>
              <a:rPr lang="ar-IQ" dirty="0"/>
              <a:t>إستخدام بذور مصدقة .</a:t>
            </a:r>
            <a:endParaRPr lang="en-US" dirty="0"/>
          </a:p>
          <a:p>
            <a:pPr lvl="0"/>
            <a:r>
              <a:rPr lang="ar-IQ" dirty="0"/>
              <a:t>معاملة البذور بالماء الساخن على 50° م لمدة 30 دقيقة .</a:t>
            </a:r>
            <a:endParaRPr lang="en-US" dirty="0"/>
          </a:p>
          <a:p>
            <a:r>
              <a:rPr lang="ar-IQ" dirty="0"/>
              <a:t>حرق بقايا نباتات العائلة الصليبية و الأدغال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56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597" y="791570"/>
            <a:ext cx="9601196" cy="5043355"/>
          </a:xfrm>
        </p:spPr>
        <p:txBody>
          <a:bodyPr/>
          <a:lstStyle/>
          <a:p>
            <a:r>
              <a:rPr lang="ar-IQ" sz="2000" dirty="0"/>
              <a:t> تبقع الترناري على </a:t>
            </a:r>
            <a:r>
              <a:rPr lang="ar-IQ" sz="2000" dirty="0" smtClean="0"/>
              <a:t>الصليبيات      الفطر </a:t>
            </a:r>
            <a:r>
              <a:rPr lang="en-US" sz="2000" i="1" dirty="0" err="1"/>
              <a:t>Alternaria</a:t>
            </a:r>
            <a:r>
              <a:rPr lang="en-US" sz="2000" dirty="0"/>
              <a:t> sp</a:t>
            </a:r>
            <a:r>
              <a:rPr lang="en-US" sz="2000" dirty="0" smtClean="0"/>
              <a:t>.</a:t>
            </a:r>
            <a:r>
              <a:rPr lang="ar-IQ" sz="2000" dirty="0" smtClean="0"/>
              <a:t>          نمو </a:t>
            </a:r>
            <a:r>
              <a:rPr lang="ar-IQ" sz="2000" dirty="0"/>
              <a:t>الفطر </a:t>
            </a:r>
            <a:r>
              <a:rPr lang="en-US" sz="2000" i="1" dirty="0" err="1"/>
              <a:t>Alternaria</a:t>
            </a:r>
            <a:r>
              <a:rPr lang="en-US" sz="2000" dirty="0"/>
              <a:t> sp.</a:t>
            </a:r>
            <a:r>
              <a:rPr lang="ar-IQ" sz="2000" dirty="0"/>
              <a:t> على وسط </a:t>
            </a:r>
            <a:r>
              <a:rPr lang="en-US" sz="2000" dirty="0"/>
              <a:t>PDA</a:t>
            </a:r>
          </a:p>
          <a:p>
            <a:endParaRPr lang="ar-IQ" dirty="0"/>
          </a:p>
        </p:txBody>
      </p:sp>
      <p:pic>
        <p:nvPicPr>
          <p:cNvPr id="4" name="صورة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2" y="1740041"/>
            <a:ext cx="3346161" cy="2572385"/>
          </a:xfrm>
          <a:prstGeom prst="rect">
            <a:avLst/>
          </a:prstGeom>
        </p:spPr>
      </p:pic>
      <p:pic>
        <p:nvPicPr>
          <p:cNvPr id="5" name="صورة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71" y="1753376"/>
            <a:ext cx="3350048" cy="2559050"/>
          </a:xfrm>
          <a:prstGeom prst="rect">
            <a:avLst/>
          </a:prstGeom>
        </p:spPr>
      </p:pic>
      <p:pic>
        <p:nvPicPr>
          <p:cNvPr id="6" name="صورة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5" y="1753376"/>
            <a:ext cx="3153770" cy="25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15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561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آفات خزن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آفات خزن عملي</dc:title>
  <dc:creator>City Centre</dc:creator>
  <cp:lastModifiedBy>City Centre</cp:lastModifiedBy>
  <cp:revision>9</cp:revision>
  <dcterms:created xsi:type="dcterms:W3CDTF">2018-03-09T12:26:15Z</dcterms:created>
  <dcterms:modified xsi:type="dcterms:W3CDTF">2018-03-09T12:36:13Z</dcterms:modified>
</cp:coreProperties>
</file>